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60"/>
  </p:normalViewPr>
  <p:slideViewPr>
    <p:cSldViewPr>
      <p:cViewPr varScale="1">
        <p:scale>
          <a:sx n="104" d="100"/>
          <a:sy n="104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6B2AA-48C4-4821-94F7-EA55D2A9D9C3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D6066-496C-4143-9BA4-011B71BC5F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9000"/>
            <a:lum/>
          </a:blip>
          <a:srcRect/>
          <a:stretch>
            <a:fillRect l="-44000" r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B8FA9-C845-441B-BDC7-EA0D8CBDDAC8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ls.gov/ooh/Healthcare/Physicians-and-surgeons.htm" TargetMode="External"/><Relationship Id="rId3" Type="http://schemas.openxmlformats.org/officeDocument/2006/relationships/hyperlink" Target="http://acreage.gladwinrealestateagent.com/acreage-pricing" TargetMode="External"/><Relationship Id="rId7" Type="http://schemas.openxmlformats.org/officeDocument/2006/relationships/hyperlink" Target="http://www.bls.gov/ooh/legal/lawyers.htm" TargetMode="External"/><Relationship Id="rId2" Type="http://schemas.openxmlformats.org/officeDocument/2006/relationships/hyperlink" Target="http://quotegarden.com/justic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snews.rankingsandreviews.com/cars-trucks/Ford_F-150/prices/" TargetMode="External"/><Relationship Id="rId5" Type="http://schemas.openxmlformats.org/officeDocument/2006/relationships/hyperlink" Target="http://www.stubhub.com/detroit-red-wings-playoff-tickets/detroit-red-wings-detroit-joe-louis-arena-4-5-2013-4261572/" TargetMode="External"/><Relationship Id="rId4" Type="http://schemas.openxmlformats.org/officeDocument/2006/relationships/hyperlink" Target="http://www.hoobly.com/12014/1781/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4876800"/>
            <a:ext cx="4495800" cy="17526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Jessica Old</a:t>
            </a:r>
          </a:p>
          <a:p>
            <a:r>
              <a:rPr 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5/1/2013</a:t>
            </a:r>
          </a:p>
          <a:p>
            <a:r>
              <a:rPr 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r>
              <a:rPr lang="en-US" sz="2400" b="1" baseline="30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rd</a:t>
            </a:r>
            <a:r>
              <a:rPr 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hour</a:t>
            </a:r>
          </a:p>
          <a:p>
            <a:r>
              <a:rPr 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Career/Technology Foundations</a:t>
            </a:r>
            <a:endParaRPr lang="en-US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609600"/>
            <a:ext cx="8686800" cy="9233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Lawyer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Picture 4" descr="Book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962400"/>
            <a:ext cx="3505200" cy="2628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533400"/>
            <a:ext cx="8686800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Citations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057400"/>
            <a:ext cx="5105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http://quotegarden.com/justice.html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hlinkClick r:id="rId3"/>
              </a:rPr>
              <a:t>http://acreage.gladwinrealestateagent.com/acreage-pricing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hlinkClick r:id="rId4"/>
              </a:rPr>
              <a:t>http://www.hoobly.com/12014/1781/0/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hlinkClick r:id="rId5"/>
              </a:rPr>
              <a:t>http://www.stubhub.com/detroit-red-wings-playoff-tickets/detroit-red-wings-detroit-joe-louis-arena-4-5-2013-4261572/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hlinkClick r:id="rId6"/>
              </a:rPr>
              <a:t>http://usnews.rankingsandreviews.com/cars-trucks/Ford_F-150/prices/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www.bls.gov/ooh/legal/lawyers.htm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hlinkClick r:id="rId8"/>
              </a:rPr>
              <a:t>http://</a:t>
            </a:r>
            <a:r>
              <a:rPr lang="en-US" dirty="0" smtClean="0">
                <a:hlinkClick r:id="rId8"/>
              </a:rPr>
              <a:t>www.bls.gov/ooh/Healthcare/Physicians-and-surgeons.htm</a:t>
            </a:r>
            <a:endParaRPr lang="en-US" dirty="0" smtClean="0"/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dirty="0" smtClean="0"/>
              <a:t>“It is in the spirit and not the form of law that keeps justice alive,” –Earl Warren.</a:t>
            </a:r>
          </a:p>
          <a:p>
            <a:pPr>
              <a:buNone/>
            </a:pPr>
            <a:r>
              <a:rPr lang="en-US" sz="1800" dirty="0" smtClean="0"/>
              <a:t>	I believe this quote means that unless you are passionate about wanting justice, you cannot fully get it by just knowing law.</a:t>
            </a:r>
          </a:p>
          <a:p>
            <a:pPr>
              <a:buNone/>
            </a:pPr>
            <a:r>
              <a:rPr lang="en-US" sz="1800" dirty="0" smtClean="0"/>
              <a:t>	I became interested in becoming a lawyer when I joined a class in 9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grade called Mock Trial. Mock Trial is a group where teams go face to face with another school in a actual courtroom and portray a case. Once I did this I realized I was really interested in law and that I was good at it too. </a:t>
            </a:r>
          </a:p>
          <a:p>
            <a:pPr>
              <a:buNone/>
            </a:pPr>
            <a:r>
              <a:rPr lang="en-US" sz="1800" dirty="0" smtClean="0"/>
              <a:t>	In order to get a better understanding of my career as a lawyer, I will be researching:</a:t>
            </a:r>
          </a:p>
          <a:p>
            <a:pPr lvl="2">
              <a:buClr>
                <a:srgbClr val="0070C0"/>
              </a:buClr>
              <a:buFont typeface="Wingdings 2" pitchFamily="18" charset="2"/>
              <a:buChar char=""/>
            </a:pPr>
            <a:r>
              <a:rPr lang="en-US" sz="1400" dirty="0" smtClean="0"/>
              <a:t>Nature of Work</a:t>
            </a:r>
          </a:p>
          <a:p>
            <a:pPr lvl="2">
              <a:buClr>
                <a:srgbClr val="0070C0"/>
              </a:buClr>
              <a:buFont typeface="Wingdings 2" pitchFamily="18" charset="2"/>
              <a:buChar char=""/>
            </a:pPr>
            <a:r>
              <a:rPr lang="en-US" sz="1400" dirty="0" smtClean="0"/>
              <a:t>Working Conditions</a:t>
            </a:r>
          </a:p>
          <a:p>
            <a:pPr lvl="2">
              <a:buClr>
                <a:srgbClr val="0070C0"/>
              </a:buClr>
              <a:buFont typeface="Wingdings 2" pitchFamily="18" charset="2"/>
              <a:buChar char=""/>
            </a:pPr>
            <a:r>
              <a:rPr lang="en-US" sz="1400" dirty="0" smtClean="0"/>
              <a:t>Training, Qualifications, Advancements</a:t>
            </a:r>
          </a:p>
          <a:p>
            <a:pPr lvl="2">
              <a:buClr>
                <a:srgbClr val="0070C0"/>
              </a:buClr>
              <a:buFont typeface="Wingdings 2" pitchFamily="18" charset="2"/>
              <a:buChar char=""/>
            </a:pPr>
            <a:r>
              <a:rPr lang="en-US" sz="1400" dirty="0" smtClean="0"/>
              <a:t>Job Outlook/Employment</a:t>
            </a:r>
          </a:p>
          <a:p>
            <a:pPr lvl="2">
              <a:buClr>
                <a:srgbClr val="0070C0"/>
              </a:buClr>
              <a:buFont typeface="Wingdings 2" pitchFamily="18" charset="2"/>
              <a:buChar char=""/>
            </a:pPr>
            <a:r>
              <a:rPr lang="en-US" sz="1400" dirty="0" smtClean="0"/>
              <a:t>Earnings</a:t>
            </a:r>
          </a:p>
          <a:p>
            <a:pPr lvl="2">
              <a:buClr>
                <a:srgbClr val="0070C0"/>
              </a:buClr>
              <a:buFont typeface="Wingdings 2" pitchFamily="18" charset="2"/>
              <a:buChar char=""/>
            </a:pPr>
            <a:r>
              <a:rPr lang="en-US" sz="1400" dirty="0" smtClean="0"/>
              <a:t> A Backup Career</a:t>
            </a:r>
            <a:r>
              <a:rPr lang="en-US" sz="1000" dirty="0" smtClean="0"/>
              <a:t>		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304800"/>
            <a:ext cx="8229599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Introduction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Picture 4" descr="gav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4495800"/>
            <a:ext cx="2641600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ebdings" pitchFamily="18" charset="2"/>
              <a:buChar char=""/>
            </a:pPr>
            <a:r>
              <a:rPr lang="en-US" sz="2400" b="1" dirty="0" smtClean="0"/>
              <a:t>Advise and represent clients in courts, before government agencies, or in private legal matters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ebdings" pitchFamily="18" charset="2"/>
              <a:buChar char=""/>
            </a:pPr>
            <a:r>
              <a:rPr lang="en-US" sz="2400" dirty="0" smtClean="0"/>
              <a:t>Communicate with their clients and others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ebdings" pitchFamily="18" charset="2"/>
              <a:buChar char=""/>
            </a:pPr>
            <a:r>
              <a:rPr lang="en-US" sz="2400" u="sng" dirty="0" smtClean="0"/>
              <a:t>Conduct research and analysis of legal problems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ebdings" pitchFamily="18" charset="2"/>
              <a:buChar char=""/>
            </a:pPr>
            <a:r>
              <a:rPr lang="en-US" sz="2400" dirty="0" smtClean="0"/>
              <a:t>Interpret laws, rulings, and regulations for individuals and businesses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ebdings" pitchFamily="18" charset="2"/>
              <a:buChar char=""/>
            </a:pPr>
            <a:r>
              <a:rPr lang="en-US" sz="2400" dirty="0" smtClean="0"/>
              <a:t>Present facts in writing or verbally to their clients or others and argue on their behalf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ebdings" pitchFamily="18" charset="2"/>
              <a:buChar char=""/>
            </a:pPr>
            <a:r>
              <a:rPr lang="en-US" sz="2400" dirty="0" smtClean="0"/>
              <a:t>Prepare and file legal documents, such as lawsuits, appeals, wills, contracts, and deeds</a:t>
            </a:r>
          </a:p>
          <a:p>
            <a:pPr>
              <a:buClr>
                <a:schemeClr val="accent2">
                  <a:lumMod val="75000"/>
                </a:schemeClr>
              </a:buClr>
              <a:buNone/>
            </a:pPr>
            <a:endParaRPr lang="en-US" u="sng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0" y="381000"/>
            <a:ext cx="830580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Nature of Work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Picture 4" descr="lawyer_holding_legal_docs_lg_cl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5372100"/>
            <a:ext cx="1514475" cy="1485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buClr>
                <a:schemeClr val="accent3">
                  <a:lumMod val="75000"/>
                </a:schemeClr>
              </a:buClr>
              <a:buFont typeface="Webdings" pitchFamily="18" charset="2"/>
              <a:buChar char=""/>
            </a:pPr>
            <a:r>
              <a:rPr lang="en-US" dirty="0" smtClean="0"/>
              <a:t>Mental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 Memorizing rules and thinking on the spot.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ebdings" pitchFamily="18" charset="2"/>
              <a:buChar char="Ì"/>
            </a:pPr>
            <a:r>
              <a:rPr lang="en-US" dirty="0" smtClean="0"/>
              <a:t>Indoor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Working in office and courtroom.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ebdings" pitchFamily="18" charset="2"/>
              <a:buChar char="Ì"/>
            </a:pPr>
            <a:r>
              <a:rPr lang="en-US" dirty="0" smtClean="0"/>
              <a:t>Hours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Varies between 10-15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ebdings" pitchFamily="18" charset="2"/>
              <a:buChar char="Ì"/>
            </a:pPr>
            <a:r>
              <a:rPr lang="en-US" dirty="0" smtClean="0"/>
              <a:t>Environment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 Fast pace, challenging, and quiet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457200"/>
            <a:ext cx="8534399" cy="9233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Workin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 Conditions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172" name="AutoShape 4" descr="data:image/jpeg;base64,/9j/4AAQSkZJRgABAQAAAQABAAD/2wCEAAkGBhQSEBUUEhQVFRUVFRQVFxYUFxQYFBQUFBQVFBQVFRQYHCYeGBkjGRUUHy8gIycpLCwsFR4xNTAqNSYrLCkBCQoKDgwOFw8PGikfHBwpKSkpKSkpKSkpKSkpKSwpKSkpKSkpKSkpLCkpKSwpKSkpKSkpKSwpKSkpKSwpLCkpKf/AABEIALcBEwMBIgACEQEDEQH/xAAcAAAABwEBAAAAAAAAAAAAAAAAAQIDBAUGBwj/xABBEAABAwIDBQQHBQcEAgMAAAABAAIRAyEEEjEFBkFRYSJxgZEHEzKhscHRFEJScuEVI2KCkqLwM1NzshbxQ2PC/8QAGQEAAwEBAQAAAAAAAAAAAAAAAQIDAAQF/8QAJBEAAgICAwEBAQACAwAAAAAAAAECEQMhEhMxQQRRInEUMmH/2gAMAwEAAhEDEQA/AOrUtEdUWSaJsl1NExhbUaTTNkpYUMJSSjCJg0aJGsYMI0kJSxgI0SEoBDQRI1jBhBQNr7do4Wnnr1AwcJu49A0XJXNtvenVrZbhaJcQYzVfkxp+aFho6wjXNN2PTRSrPazE0xRmB6xpLqcnSQbtHW66Sx4IBBBBuCLgjgQQstmaoUjCJBMAUiKMFEVgBFEjRLGAiRkoljARI0SxgIFBBYwlEjQKxgkSNEVjBIkaCNGI1E2TjkxQcodfF1GuIMRwgWIU5SodKyzomycCp/tDiNUVOu5vEpO1DdbLpBVzMeeN063aPRMskWK4MnIKK3Ht6pxuMbzTckDix+UAU0MQ3mEPtDeYR5IFMelGo5xTeaaqbSa25Bj5IOSQeLJqTUqBrS5xgAEk8gBJPkk0q4cAWmQVA3mw76mCxDKXtuo1Wt/MWEBGwHnfezeh+KxD6lR0yTlBPssk5WtHAAR3yVQAjWLT4+S6Tj/RyythKTqJDKraTJHB5LQSD1krm+O2XWoPy1WOYeEiAeoOh8FJMu00Lp1NdbLr/oX3ve9zsFVMgMc+mSbjKRmpxygyO4rj9bBVWUm1MpawuiTxMdVufQzhy/arXjRtOq4xMXYGa8LlFPegNa2egEaSgCqkBSMpMo3FYwUokUoSsYNBFKCxgIIILGAiKJBYwESEoLGAiKEopRRgIJOZGiYrqDtUMTTzCPLvSsNTAHOyRi65DeyoSeiq9IDWP4tM9xTkHiCkfaHcXFKbjTzXM2i1AzJQKMYidY8UitUAEoGFgoEpgVUedLYaF5ijZVKaL0GOWsNEtr0mqCQRzBHmISWuRgpmxaEbLxBLGmbwLjuT21Gmth6lKbuaQCJBB4GWkGxjiqfYTiAWkkw54E9HERKuWVE0JMEo7MXgtqMpO+y1HZatMBtyP3gaAMzSDx1jUIbQ2jR0qPpzwDi35q42jhKbsQC9gJHaDo0Hes3tPdmhVqzBY+ZtaQeCLOiPhm/SBRc/DsdTLSwHgQQZsIhX3oewBZTfUkiIFjrIBEjz81NxeEosoOblljGl5nU5QXa87La0cOyjSysAa0NLh5TKVPVCZPf9ljQ2jIvfqpQxAWewNbM0dw+CnscQqRyuiEsaLL7U1KOIETwVY56aq4nsx1Hz+ifsF6y0bi2nj5p3OqZj0r1qyygeMt8yJz1Uet6pDqko9oOssqu0WN1PkhTx7Te8HSQs9tcn1ZaDd8MHMZrW66qbRsAOQhJ2ux+tUXQqg8QjzBU7XQlF6dZRestsySXqqNRIzo9oOstTVHNR348DmVCJScqHaw8ESDtI/h96NVlXHtaYJFkEvYxuCLWieymMW1Lwj5ptPNoPmEeLCL8FXpWVNE00pyom3NXMy6HGapOLFvFGwo6gWfhvpBpYuU961Ztm1WgntBSae2W/ib5hQ5FqNCyolZ1Rs20z8Q8wnRtln4h5o8wcS8bUShUVF+3G81JwmN9a4NZclMpXoVxr0LZ1T95UaBP7x/fcz81oG4YgX15ckrZuyWUcxF3OJc5x5nUDkEraVHNTcOa7MWKtyOec7ejL7z42kXtp06o9fTBBAJ0N4J08J4rM0H1gSXGG6nNfv7R/Va7F7tMdDg0TEH+IcislvDu16oZg5xoutlJ9h3I8weBRyw1aLYci/wCpCxW1/XEUadzWc2kD0cYce6JXW8Vh81IA/hgjmCIIWH3T3QDWioRlqG4temw6QfxH3WWjw+yH0T+6e4M403GW31LZuD3IY8dLYmadvRIpbKLWgsMjgOI6TxSxWIsbKfhPZhIxeDzsPBwBynry7lpY68EU79IpqSq/aT4dT/OQe7KT/neq37fiRY4WrbllPzUWvtGu57M2HrNDSSZZPCOE81zNlkjT03BLc6AqWltlo9oOb+Zj2/EKU3alN0Q9vmEbBROzpQCiMrg8Qny8RqmQKKzG1S/E0mAxkmo7QyAMoHTtOHkrI1IKqcK9prVHWEZWT4Fxv4jyU8vkpLGof9Ylteo8Jxr7JkxWOEowU0KiMvTgHCbpus+AZsidUVbt7FllB7hqGmL8YsgzJGcq7utxLjWzv7ZJ9twsDlFu4IK32cMtJg5NHwQUeRWjQ7CrZsPSPNjPgFLxWio9zK+bA0D/APW0eVvkrytoV2/DmfpVVBdAGyOubpLSuf6WCAuirOhOcVE2lXysc7kCfK6D0jIcpYKkdKTO/K36J9mCp/7bP6G/ROYOBTA6CT1i6fBS0GxltBg0Y0fyj6J0NbwAHcAgSEh1QBGgWOZk/g3zKguqWUjAGKYPOT77e5UxRuQk3onmoiZeZTLal0pr4K7TnAxiar4Zr+w5ocDBgi1jPxUlwSQztA9ClCCky5705CRTdc96U5EwdM6pbJUSnLnkfdbY9TrHvHmpgMIGIdSuA4ggG6S4jl9FntqbepsrPbnbZ0GXAX4i5UatvjREAVGFxs1ocC5x4AAXK4nLbOpR8L3EbapUiQZLhq1ly3v4DulNUMbh8TIDQTxa9oDveqPdl3YBqC7u04niTrqr/E4amG5oEgSCNUUm1YzikJbsagHS1pb0a94b/TMKaNnUyP1PxVczGg8UqnjYMTqlTFoV/wCP0hMF4JM2dN4i0jomHbD/AA1qg7ww/IKT6/mUPtcoG2RP2RW+7XB/NT+Yck/s3Ej79J39Y+RVi2unBiEVRrZXNoYgasYfyvH/AOgEg16rdaL/AOXK7/qSrGtWJMNOmvTw4pTOsnvP0RsxTs20wnKTld+FwLT5FVO8mNa5jWAiHvDTcERIze6VrX0KbozMaYMiQDB5iUkYSj/tU/6Ga+SNWC6M7TxjYEEe5BaL7DQ/2mf0N+iCXgNzM/6OMRmwDB+Eub5OK1r9D3LCei+r+4e38NV48zPwK3h+SvF6Iy9KuuE0CYTlfimA1RfpQeDlX7c/0Hj+E/BTWNTONo5mkIPaCh7C4iaQP8IPmEbcQqrCsqtotbAOURMxIFhIjkkOw9Y/eaPAn6LbCXBxIReuBuqf9nVCb1T/ACtaPjKP9j86lQ/zR8IRAWOIxYAPcrfBWpU/yt/6iVh9q7LAAAfUlzmj23H2iBxW6pUy3uV8C2yeT4Kq2uPD6JuniQ7TgYRVCsts7b4biKlMhxAcJI4WC6SJtqT5txCNUr9r5TLbjjIIt0VlQx7agBBAM6Eieo79UrMOsNz3lLqVQBdQdoHUCZPLU8oVazB1jWpw6oGZgXAxEAE8eoCFhovcHQytvq5znu/M4z7tPBSYQaxE93BAyMFidi0PX1XGkwk1HkkgGSXEnVI+w0x7DGgz91onwhM4vaPbcZsXOPmVpdyWseHPs52aAR921x33XnwTnOjrk+KspsKymKTjVa4CmSfvhzSDYODIJF9I4qS7EUqlLO1xMNNMZS7JOhOUgX6wtbjNiU6jy+7X2ktPtRpmGh79UmhgWZHMdBzSDbgRwPfddvW0qQnans57S2IfuV6zf5g4eTgUv9nYlt2VmP8A+RkHzYR8FYvpmnUcx2rTHf1TtLguLadMoVbsXi2jtUWu/wCOp8nD5o27wFv+pSrM72Zh5sJV5nR5xCZClTR3mom3rGg8nS0+TgFPpbRadCD3GUuphGOEOY094BUR+7dCZDAw82S0j+mEaAS8NiZE/iJPvUn7RZUlPYTmSKdaoBJMOh4vyzXR/Y8Q3R7Hd4cPeCR7lqMW/wBqRHEKo9dWbrSn8jgfcYTL9qwe217e9jo8xIRMX3r+qCoP25S/GEEts1Ge3C2uKWMfScYbVIy8s9x79PJdYabLzntLEllRpZ7QIIjVpaZB813TdLbwxmFZWiHEZXt5VG2d4HUdCF1URFYk3KZFXopGJF0yud+lUClWlKiUTSkucsEWBwSHoNKDkQCQic6ERco2IxrWiS4BCwkXaYL3Ma0S4ubA8ZWopue4dpoaeIDpB9wWFo7yURWLszXvaxxawO9o2EWuLE+9XWF38dYPpN0HsE2HcVTHNR9BLHKXhdYmtlcGnUzAteNYWS3Lq08TUxI0qUqzwRHtML3ZHD3jw6q6xu0qWKa5rmhwsROoNxPNrgY8wuaejk1WbQxDWwKlNrpF4qBtQCo089ZXTyuqIca9Ovuw4iIJ8AmauFJ0bbkpmHxge2R4jiO9KFSf8v5JrFKqviXUqeZwD8l+1BcxvFzSRNte5M4be05GPDXVS+7gzKCwcGy6xPQead2vtECabYLnCCbENaRf+ZQMHgw1oAEACIXNkyU6R048dq5Ghwu9dBxa0ucxzjAFVuWT+HN7M+N1L2riCKFVzBLm0qhAtJcGOIHn8Fi9rspuYWviDb/Oq1G7uJfVw7XVWkOgg5hd4b2Q+P4hB8Ucc3L0GWCj4eYK20KzjLqjyeriu2eg/GMZhCHvAe+q9wBPaI7LZjlZXu8fo2weKBIpijU/HSaACf42Dsu9xWMdh37MrUaNQNDWlxY8OP7wPNyPG2iZ/wCPwmlyezsfrxNj8FE21tZuHoOqvMMZlzG3ZaXATHQkWVWNvCmxrsj3tdxp3g9R81A3n2o3F4Kvhwx7XVWZG5+BJBlwbJAEcQqqaoRwaZD3vwdfEOZXwDmZsnbZUJAqxGUtcLAxa+sBYtvpBq4Z2TGYWpTcDBtaekxPgSoWz2bSwPZYC9gkAE5mkAkSwzMWK0Gwd7K+Iqfvy2mGTFMAl7yImA4QBB71yz4+ssnS9JOA9IWDq2FUNJ4P7J9/1V9QxrHiWkEcwQQfFY7fzdwYug1+GY01KZzOEAVHNc2S0O++RrHSy5fRfVpHsOfTI/CXNNuBgpYwU1cWDsR6KYUbpXDcFv8AY2l/8uccqjQ732PvWk2f6YHCBXoTzdTdH9rvqm62g80dQa5B2iyOzvSZg6lnPNOeFRpH9wke9aTB7SpVWzTqNeP4XA/BCqDaJjXIiRySQERKARt1Nn4R7kEqyCxjnlPcqJL4zEyY0krRbnv+yVCwmKdSJ5NeLNd8vJW9WioFfCyqEzSY1RRUHNZbGbXqCvTpue8Uy0zkDc8gW7TgRw5JqrhKVTXF1x/yAkebHD4Jetv6NzSNTUxzBqQO8hVWP3tw1MkOqNnkJJ/tCon7tPP+jXoO/nyu/vHzVTjNzcXcuovf1bD/AHsJVOlf0Xs/8LjFelKiwQynUef5Wj3mVSYz0q1z/p0mN/MXOPuhU+I2S5hh7XNPJwLT5FMHZp5I9aQOTYrG77Y2prVLfyAN+UqmxGIq1DNR73fmc4q2Gy+iMbK6LUkDbD3MwBNcuA9lvvcf0K2NbEGm4BwuR5qTufu81lEPN3PueQF8o+fikb94OKdMs1DiPDL+i5ZrlI7oPhAzG0d6qlGofUkTFyZIF5FhqU3uDtNw2tSqPMmq9zXnn60Ef9svkoP7NJMlSdnYU06rHsEua9rgBxIcCB7l0xVHHOXJnd34SDnbbn9VT7R2xmtR10NTgOjefel4mu+s0D2GmOzaTbRxHwVdjctAS8gDvv8AoknkfkS2PEvZCqNINuTJ1JOpPGUzi9qBoN4HNZXaO9oc4hrrDlJHmAVAZvjSouzeodXdq31hFOm2BFqbcxdfmQpxxSY8s0Ymy2Zsd+KObM5nFjhq08HQRB5wqCr6U8dga78PiqdKsabi0kA03uGocC2WwRBu3iqTHelXHvMU3Mw7eVJgnxe8En3Ki2ptV+Jqeurvz1HABziGicgDWyGgDQBdkMfFHFkycnZ0ap6cHOb+6wga60GpUlg5yGgE+YWU2ht99eo6pVdme4zyAHBrQdAOCzwdH6/JKa8ak3V4xSIybZqsHvjVYz1eYOYRBY4WI5SLhW2xd7qQf2mOaOBzZotEEnUd/vWDbVTgqxxA96DxxYVkkjquDnEZnh+Vtg2CBJB7UH2ouBw4lZ6uG08QGtF2vzOzElpBeOOpcRp3LNbO25VoPDqToPKOyR1BWowu/wA1wJq0Wl/F7YbPeFyZPzN+FlkUlTNJs/GesouFhUyXLWuDc3AieH11VPtLd+jjaBqkBuIbmDnN+85ouHjibaqNhNrMqGoKNQ0s5JEsADAYlrXAmBPRO7ubvO+0l73hzGXcGl2aqHTYgXHPqufplDaBS+GDxG7726hQauyyOBXdNp4KlVjJTiBBMESe4qlxW6jTwXVF6DRxx+CISG0nNMtJaeYJB8wul4zc3kFSYrddw4J9C0ykwW9+NpeziKhHJ/bH90q9wPpYrttWpMqdWyx3lce4Kor7EcOCg1NnwhxTDbR0Kn6XMPAmjVB4jsH3ygubHBIIdcTc5HoRzExUoqeWJp9JToazPY3Cj1rTBJi0CwvqVTbRoZHkc7hbCu2/gqbeDB5qedurb97eKEloKZnMycpYt7fZcR3EqNnR5lLkylFq3eKtEOdnHJ4Dx5OBSmbWp/fw1B3czIf7SFU5kco9kkDii4a/Bu1pVGfkeCPJwKUNl4VxGSvlHKpT4/mafkqUFKlHtf03H+G3weGaGgU6lN0cA8D3OhVu8ez6jmXY4tBmQJAjjIWcD08zFuiMx8yl5RKcpVQx+yp0V/sHYQpHO4S7h/D3dUjCScukuGYdG81KG0srQdZcAOvVGUrKY8X36WNXHCkx73EAMaTJ4Lke1drVMTUL6rib2b91o4COJVzv1vCXvGHZYCHPvqfut+azdNkrpwQ1bOT9GTfFCkzWB4KS+QLDxP0VbWa5zoLj4WC6mcgxXqtGpEpluOB7MCLpuvRiQNbqIaZUpSoqlosabmp8OPCPNVTJ5HyT1MkcD5FFSBRMJPFO06o4Se5RW4oc/NLp4tiaxaJzKngn2Oi5163UHPN2lKp1uadMWi7wuKPDy+i0Wyd4KlP2Tbi12h8OBWKp4mFY4bGm3OOKLin6LbXh1bZe9Dao07QAlup7+5WjMUx3+fJcmweJOYOa7K4G0dfiCtps7GCrTDpuDlcBqHDpwXn54vFteHZhayafppnYcHSFFr7MB1ChMxTm8T3fqpVHax0P1upRzRZR42itxOwWngqfGbqjgFtKeKa79EZoA6QrqVk3E5q/dQzoguiHBIJ7BRZ5EDTSwEcKYSLidm06kZ2zGlzHiAbofZGwRlEERHQ8FKJA1TTqoWZjlu18EaFZ9M8Dbq03afL4FRc62G/WBzNbVEBzOy4c2k2PgfisTnXPIqvCQHJQcowelesS0EkZkrMowqJYesYezJQcmQ5HnQMSamNy0qjQ7K+oSwOcdGhsw3uHDmVFx214qUoByUhAExcjKJ8Piqvb9ZodTzEiTLYFswgQTPUcCqzH46armkydCJvpyVowuijy0iO6qX1nuP3nT8PorXCYQSCevmqag/tLSYOA3v0713wWjzsjt2Q8VR15deSqKpEgjnrz7lpcVTlt48efBVn2SH5na8G8usJyZArMAboBN5sSPFMse0DSe9WOKw02E8z0UEtHLuQaQbYr13Qe9Izg8Amn1b2RNemtGphVaLD0PdZRqlIAc+hHwKlVW2UVzUrChDADoYUn1toNxzUB9KEMx5pUx2W9IQ2SnMPU1UChiSGgG4T9I6xpzVEybRZU8QSZBiFa7P3hNJ8sMONiDdrhyI+eqznreSAqDXVaVSVMCtO0dT2XvLTqw09l+kH73Rp49xurNw438J/qC5B662srT7A31yQyuS4aNqXJbwh/EjqvNz/lr/KB24v0XqRt4TlPFOF5tyOvnyTNBwc0OBzBwlsXBF9eYRmD71w3JM7KTJzdqui496Crs/JyCp2yE60aw4m06Dqo9XaDRq6eQb+ioauIe49q94km2nBvFNtflaCTHC0z4BPLP/Cax/0tqu07w1txxdMd9lHqY57hZxiOAi/Tj0USpr2W63uTwHFKY8kTMkamYAjQDgpPJJlFBIYx4JpumDZ3Zvexu4668Fyb/wAgePaYJAuLg+9dYi5AzQ7iCCXG0SToFV7R3Yp1vaZmeBfSzeEkapsc1F7Qs434YOnvEz7wc3wke5TaO1GP9l4PjB8irfE7gUnHsOe0Xk9lwnoOUqhx24dZs5YfyEEOI6C66VLHL7RFxmiwbVTgqrK1Nn4ilPZqsjWxLR8QhS2xWbrlcOog+5Nwvx2DlXprBUSg9ZyjvIPvMI6i48lOobZpO++J5Gx96RwaGUkHvVSzYeRq1wPgbH5LP7L2K6rLiOw3UniYmAeI4lamrlqMLSbOESIPiBoYhM7b2pR9RTwuBJOaziWuGRo1mfvONyVTHpbEl6ZplcF5y6Ax5LRYGvIjmLd6g/sLK0gRI05HqotOq6mYcI7/AKrpxZYyI5MbRoqrSYkeITbHgHmRzUCntgx9UT9qdAZVWySTDxNYXAFzqVXl0CB5pytiy62g5BNFwH+f5xQ5IbixrIEcQlZeh56BLp0XGIa6/chzivoeLYiSmX0yCrKhsWs49lhtczEeatcNuLXcQHENBva7vJTlngvoyxSfwyjgOITNSlyv3LotLcBgaC9z3GdBZSm7t02hwY3uJjQcJ4rnn+uPwvH87+nMg0xcEQlYapC3W1N32kix7QiQ3jH4dfKVjcfsl1LtQYktnhI6qmLOpeiTwuIp97j/ADvSA7nqo7K8fRPSCJ/9j6rqIUSA9E48lHp1ClhyIKLjYe8lTDGB2mcWO0728iug7L29TxLJpntR2mn2hb4dVyfMl0MS6m4OY4tcLgjVcub88Z7WmXx5XDR2I028dfFBYSj6RHhoD6bXO4nMRPWIMI1w/wDFyHV3w/pvAwl3Bxs69gOBtxQbSiYiRqb+4IILnLAqH2SYgx1JJtr1Kc9VBggTy4Dv4EoII0YICxgCRxPujyRl4yzBLTqJgmOfmUEEQDTqR0LbcBNmjXj0RNoSJFnfeJNzfp0QQQCI9Q0zrkjS0uOkx+qrsbsKjU9unJFmgRfjJPBBBHk14Din6UmN3ApOaA1zmuOomQLnSe5UmL3Artk0i2o0TckNNjyKCCtDLK6snLHGimfh69I5btPIOERx4rU7ubt5aedxPrH3MR2Wzz5lGgn/AESajr6LjirLmpggQL9kWB4yOirsTscGZieUC/8Al/1QQXLCTTLNJkSpsFggBwANycswOXUSm6eypLiMtgLZbGeKCCtzl/SahEkUNhWbLozGLDSeqls2IMw9mw5X58OiCCk5yHUUTsPu4zKScvaItHLhPiVcYbZDARYaZtL35njbyhBBLybGUUTKWHaGEgACZsOZ4ctFJc2Da0tmfqjQQCMOoGBfThyM8D4Juo2TBAEgm2qCCASFVwByjQ9qRPXTuVVj9hNfma6Dm75BHI8eOoQQWTaZqswW3N3jR7YMsmDPtNPAHge8KnbVIQQXs4JOUE2eblSUnQ6103SwgguhERWaNUovQQWMJIQQQRMf/9k="/>
          <p:cNvSpPr>
            <a:spLocks noChangeAspect="1" noChangeArrowheads="1"/>
          </p:cNvSpPr>
          <p:nvPr/>
        </p:nvSpPr>
        <p:spPr bwMode="auto">
          <a:xfrm>
            <a:off x="155575" y="-8302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 descr="cman374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3733800"/>
            <a:ext cx="2213631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001000" cy="4449763"/>
          </a:xfrm>
        </p:spPr>
        <p:txBody>
          <a:bodyPr/>
          <a:lstStyle/>
          <a:p>
            <a:pPr>
              <a:buClr>
                <a:srgbClr val="7030A0"/>
              </a:buClr>
              <a:buFont typeface="Wingdings" pitchFamily="2" charset="2"/>
              <a:buChar char=""/>
            </a:pPr>
            <a:r>
              <a:rPr lang="en-US" dirty="0" smtClean="0"/>
              <a:t>Degree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 At least a Bachelor</a:t>
            </a:r>
          </a:p>
          <a:p>
            <a:pPr>
              <a:buClr>
                <a:srgbClr val="7030A0"/>
              </a:buClr>
              <a:buFont typeface="Wingdings" pitchFamily="2" charset="2"/>
              <a:buChar char="4"/>
            </a:pPr>
            <a:r>
              <a:rPr lang="en-US" dirty="0" smtClean="0"/>
              <a:t>Schools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 U of M, MSU, Wayne State, Alabama</a:t>
            </a:r>
          </a:p>
          <a:p>
            <a:pPr>
              <a:buClr>
                <a:srgbClr val="7030A0"/>
              </a:buClr>
              <a:buFont typeface="Wingdings" pitchFamily="2" charset="2"/>
              <a:buChar char="4"/>
            </a:pPr>
            <a:r>
              <a:rPr lang="en-US" dirty="0" smtClean="0"/>
              <a:t>Classes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 Mock Trial, Practical Law</a:t>
            </a:r>
          </a:p>
          <a:p>
            <a:pPr lvl="2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52400" y="381000"/>
            <a:ext cx="8610600" cy="156966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Training, Qualification, Advancement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Picture 4" descr="msu-u-of-m-12vm7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4419599"/>
            <a:ext cx="4038600" cy="22696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>
                  <a:lumMod val="60000"/>
                  <a:lumOff val="40000"/>
                </a:schemeClr>
              </a:buClr>
              <a:buFont typeface="Webdings" pitchFamily="18" charset="2"/>
              <a:buChar char=""/>
            </a:pPr>
            <a:r>
              <a:rPr lang="en-US" dirty="0" smtClean="0"/>
              <a:t>Employment Rate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 As fast as Average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ebdings" pitchFamily="18" charset="2"/>
              <a:buChar char="C"/>
            </a:pPr>
            <a:r>
              <a:rPr lang="en-US" dirty="0" smtClean="0"/>
              <a:t>Rising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 Growing 10% from 2010-2020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ebdings" pitchFamily="18" charset="2"/>
              <a:buChar char="C"/>
            </a:pPr>
            <a:r>
              <a:rPr lang="en-US" dirty="0" smtClean="0"/>
              <a:t>Competitive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 More students graduating then jobs available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ebdings" pitchFamily="18" charset="2"/>
              <a:buChar char="C"/>
            </a:pPr>
            <a:r>
              <a:rPr lang="en-US" dirty="0" smtClean="0"/>
              <a:t>Place of employment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 Washington D.C, Michigan (somewhere), California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457200"/>
            <a:ext cx="8686800" cy="9233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Job Outlook/Employment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Picture 4" descr="stock-footage--d-chart-line-on-worksheet-background-loo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1524000"/>
            <a:ext cx="2897338" cy="16453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92D050"/>
              </a:buClr>
              <a:buFont typeface="Webdings" pitchFamily="18" charset="2"/>
              <a:buChar char=""/>
            </a:pPr>
            <a:r>
              <a:rPr lang="en-US" dirty="0" smtClean="0"/>
              <a:t>Average Earnings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 $112,760</a:t>
            </a:r>
          </a:p>
          <a:p>
            <a:pPr>
              <a:buClr>
                <a:srgbClr val="92D050"/>
              </a:buClr>
              <a:buFont typeface="Webdings" pitchFamily="18" charset="2"/>
              <a:buChar char=""/>
            </a:pPr>
            <a:r>
              <a:rPr lang="en-US" dirty="0" smtClean="0"/>
              <a:t>Goals: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 House on the lake $1,300- $2,400 per acre </a:t>
            </a:r>
            <a:r>
              <a:rPr lang="en-US" b="1" dirty="0" smtClean="0"/>
              <a:t>-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Own a German Shepherd $500</a:t>
            </a:r>
            <a:r>
              <a:rPr lang="en-US" b="1" dirty="0" smtClean="0"/>
              <a:t> +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Ford F-150 $23,000-$50,000 (2013 model) </a:t>
            </a:r>
            <a:r>
              <a:rPr lang="en-US" b="1" dirty="0" smtClean="0"/>
              <a:t>-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 Red Wings Glass tickets $180 </a:t>
            </a:r>
            <a:r>
              <a:rPr lang="en-US" b="1" dirty="0" smtClean="0"/>
              <a:t>+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228600" y="304800"/>
            <a:ext cx="86868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Earnings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Picture 4" descr="lens2352805_1235707577mone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4495800"/>
            <a:ext cx="2743200" cy="21616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953000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  <a:buFont typeface="Wingdings 2" pitchFamily="18" charset="2"/>
              <a:buChar char=""/>
            </a:pPr>
            <a:r>
              <a:rPr lang="en-US" sz="2400" dirty="0" smtClean="0"/>
              <a:t>Responsibilities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dirty="0" smtClean="0"/>
              <a:t> Diagnose and treat injuries</a:t>
            </a:r>
          </a:p>
          <a:p>
            <a:pPr>
              <a:buClr>
                <a:srgbClr val="FFFF00"/>
              </a:buClr>
              <a:buFont typeface="Wingdings 2" pitchFamily="18" charset="2"/>
              <a:buChar char=""/>
            </a:pPr>
            <a:r>
              <a:rPr lang="en-US" sz="2400" dirty="0" smtClean="0"/>
              <a:t>Work Conditions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dirty="0" smtClean="0"/>
              <a:t>Standing long periods, in a hospital </a:t>
            </a:r>
          </a:p>
          <a:p>
            <a:pPr>
              <a:buClr>
                <a:srgbClr val="FFFF00"/>
              </a:buClr>
              <a:buFont typeface="Wingdings 2" pitchFamily="18" charset="2"/>
              <a:buChar char=""/>
            </a:pPr>
            <a:r>
              <a:rPr lang="en-US" sz="2400" dirty="0" smtClean="0"/>
              <a:t>Training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 4 years undergrad, 4 years medical, 3-8 years of intern and residency</a:t>
            </a:r>
          </a:p>
          <a:p>
            <a:pPr>
              <a:buClr>
                <a:srgbClr val="FFFF00"/>
              </a:buClr>
              <a:buFont typeface="Wingdings 2" pitchFamily="18" charset="2"/>
              <a:buChar char=""/>
            </a:pPr>
            <a:r>
              <a:rPr lang="en-US" sz="2400" dirty="0" smtClean="0"/>
              <a:t>Outlook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 Faster then average (grow 24% by 2020), competitive (technology)</a:t>
            </a:r>
          </a:p>
          <a:p>
            <a:pPr>
              <a:buClr>
                <a:srgbClr val="FFFF00"/>
              </a:buClr>
              <a:buFont typeface="Wingdings 2" pitchFamily="18" charset="2"/>
              <a:buChar char=""/>
            </a:pPr>
            <a:r>
              <a:rPr lang="en-US" sz="2400" dirty="0" smtClean="0"/>
              <a:t>Earnings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dirty="0" smtClean="0"/>
              <a:t> $343,958 average yearly, $80 average hourly</a:t>
            </a:r>
          </a:p>
          <a:p>
            <a:pPr>
              <a:buClr>
                <a:srgbClr val="FFFF00"/>
              </a:buClr>
              <a:buFont typeface="Wingdings 2" pitchFamily="18" charset="2"/>
              <a:buChar char=""/>
            </a:pPr>
            <a:r>
              <a:rPr lang="en-US" sz="2400" dirty="0" smtClean="0"/>
              <a:t>Why I chose it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 choice since childhood, can help people, sounds like fun</a:t>
            </a:r>
          </a:p>
          <a:p>
            <a:pPr>
              <a:buClr>
                <a:srgbClr val="FFFF00"/>
              </a:buClr>
              <a:buFont typeface="Wingdings 2" pitchFamily="18" charset="2"/>
              <a:buChar char=""/>
            </a:pPr>
            <a:endParaRPr lang="en-US" sz="24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52400" y="381000"/>
            <a:ext cx="87630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Related Occupation - Doctor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Picture 5" descr="eye_doctor_point_chart_169x169animate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1676400"/>
            <a:ext cx="1609725" cy="1609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sz="1800" dirty="0" smtClean="0"/>
              <a:t>The one thing I look forward to the most with being a lawyer is that I can learn to get my nerves under control. I wont get nervous all the time or get scared that I’ll mess up. I don’t look forward to the long nights in an office, but I learned that if its something I like to do, time would go by quickly. Being a lawyer it would make me feel important. It would make me feel like I’m doing something that matters. Plus, lawyers get to sound smart when they talk and I think that </a:t>
            </a:r>
            <a:r>
              <a:rPr lang="en-US" sz="1800" smtClean="0"/>
              <a:t>is </a:t>
            </a:r>
            <a:r>
              <a:rPr lang="en-US" sz="1800" smtClean="0"/>
              <a:t>awesome</a:t>
            </a:r>
            <a:r>
              <a:rPr lang="en-US" sz="1800" smtClean="0"/>
              <a:t>!</a:t>
            </a: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228600" y="381000"/>
            <a:ext cx="8763000" cy="9233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Summary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Picture 4" descr="Thought Bubb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4267200"/>
            <a:ext cx="4064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470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davidkrueger</dc:creator>
  <cp:lastModifiedBy>jessicaold</cp:lastModifiedBy>
  <cp:revision>70</cp:revision>
  <dcterms:created xsi:type="dcterms:W3CDTF">2013-01-22T18:04:31Z</dcterms:created>
  <dcterms:modified xsi:type="dcterms:W3CDTF">2013-05-06T15:55:34Z</dcterms:modified>
</cp:coreProperties>
</file>